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3" r:id="rId2"/>
    <p:sldId id="306" r:id="rId3"/>
    <p:sldId id="279" r:id="rId4"/>
    <p:sldId id="286" r:id="rId5"/>
    <p:sldId id="287" r:id="rId6"/>
    <p:sldId id="290" r:id="rId7"/>
    <p:sldId id="289" r:id="rId8"/>
    <p:sldId id="301" r:id="rId9"/>
    <p:sldId id="304" r:id="rId10"/>
    <p:sldId id="305" r:id="rId11"/>
    <p:sldId id="293" r:id="rId12"/>
    <p:sldId id="298"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E5E51-80B7-4D65-9016-AA7CCD6BE727}" type="datetimeFigureOut">
              <a:rPr lang="en-IN" smtClean="0"/>
              <a:t>29-11-2024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F49E6-1E60-4E20-ACA8-D30519C624BB}" type="slidenum">
              <a:rPr lang="en-IN" smtClean="0"/>
              <a:t>‹#›</a:t>
            </a:fld>
            <a:endParaRPr lang="en-IN"/>
          </a:p>
        </p:txBody>
      </p:sp>
    </p:spTree>
    <p:extLst>
      <p:ext uri="{BB962C8B-B14F-4D97-AF65-F5344CB8AC3E}">
        <p14:creationId xmlns:p14="http://schemas.microsoft.com/office/powerpoint/2010/main" val="376212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7E1A7E4-A914-4127-9B8A-D677AD88E44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408695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E1A7E4-A914-4127-9B8A-D677AD88E44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86934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E1A7E4-A914-4127-9B8A-D677AD88E44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330530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E1A7E4-A914-4127-9B8A-D677AD88E44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163708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1A7E4-A914-4127-9B8A-D677AD88E44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197279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7E1A7E4-A914-4127-9B8A-D677AD88E44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374477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7E1A7E4-A914-4127-9B8A-D677AD88E44D}" type="datetimeFigureOut">
              <a:rPr lang="en-IN" smtClean="0"/>
              <a:t>29-11-2024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265456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7E1A7E4-A914-4127-9B8A-D677AD88E44D}" type="datetimeFigureOut">
              <a:rPr lang="en-IN" smtClean="0"/>
              <a:t>29-11-2024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133971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1A7E4-A914-4127-9B8A-D677AD88E44D}" type="datetimeFigureOut">
              <a:rPr lang="en-IN" smtClean="0"/>
              <a:t>29-11-2024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281089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1A7E4-A914-4127-9B8A-D677AD88E44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350229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1A7E4-A914-4127-9B8A-D677AD88E44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88B2A9-9CE4-4F15-816E-9E1BF171D6A5}" type="slidenum">
              <a:rPr lang="en-IN" smtClean="0"/>
              <a:t>‹#›</a:t>
            </a:fld>
            <a:endParaRPr lang="en-IN"/>
          </a:p>
        </p:txBody>
      </p:sp>
    </p:spTree>
    <p:extLst>
      <p:ext uri="{BB962C8B-B14F-4D97-AF65-F5344CB8AC3E}">
        <p14:creationId xmlns:p14="http://schemas.microsoft.com/office/powerpoint/2010/main" val="303817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1A7E4-A914-4127-9B8A-D677AD88E44D}" type="datetimeFigureOut">
              <a:rPr lang="en-IN" smtClean="0"/>
              <a:t>29-11-2024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B2A9-9CE4-4F15-816E-9E1BF171D6A5}" type="slidenum">
              <a:rPr lang="en-IN" smtClean="0"/>
              <a:t>‹#›</a:t>
            </a:fld>
            <a:endParaRPr lang="en-IN"/>
          </a:p>
        </p:txBody>
      </p:sp>
    </p:spTree>
    <p:extLst>
      <p:ext uri="{BB962C8B-B14F-4D97-AF65-F5344CB8AC3E}">
        <p14:creationId xmlns:p14="http://schemas.microsoft.com/office/powerpoint/2010/main" val="2724996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2">
            <a:extLst>
              <a:ext uri="{FF2B5EF4-FFF2-40B4-BE49-F238E27FC236}">
                <a16:creationId xmlns="" xmlns:a16="http://schemas.microsoft.com/office/drawing/2014/main" id="{3367E2BF-7E52-64A4-0B4E-1E3C1172991B}"/>
              </a:ext>
            </a:extLst>
          </p:cNvPr>
          <p:cNvSpPr txBox="1">
            <a:spLocks/>
          </p:cNvSpPr>
          <p:nvPr/>
        </p:nvSpPr>
        <p:spPr>
          <a:xfrm>
            <a:off x="609600" y="274099"/>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Pallet Lifter with Roller conveyor:-</a:t>
            </a:r>
            <a:r>
              <a:rPr lang="en-US" sz="2500" b="1"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IN" sz="2500" b="1"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5F565617-688F-0D45-2749-129753ADC6D2}"/>
              </a:ext>
            </a:extLst>
          </p:cNvPr>
          <p:cNvSpPr txBox="1"/>
          <p:nvPr/>
        </p:nvSpPr>
        <p:spPr>
          <a:xfrm>
            <a:off x="609600" y="848214"/>
            <a:ext cx="7160337" cy="461665"/>
          </a:xfrm>
          <a:prstGeom prst="rect">
            <a:avLst/>
          </a:prstGeom>
          <a:noFill/>
        </p:spPr>
        <p:txBody>
          <a:bodyPr wrap="square" rtlCol="0">
            <a:spAutoFit/>
          </a:bodyPr>
          <a:lstStyle/>
          <a:p>
            <a:r>
              <a:rPr lang="en-US" sz="1200" dirty="0" smtClean="0">
                <a:solidFill>
                  <a:srgbClr val="232323"/>
                </a:solidFill>
                <a:latin typeface="Montserrat" panose="020F0502020204030204" pitchFamily="2" charset="0"/>
              </a:rPr>
              <a:t>Roller conveyor </a:t>
            </a:r>
            <a:r>
              <a:rPr lang="en-US" sz="1200" dirty="0">
                <a:solidFill>
                  <a:srgbClr val="232323"/>
                </a:solidFill>
                <a:latin typeface="Montserrat" panose="020F0502020204030204" pitchFamily="2" charset="0"/>
              </a:rPr>
              <a:t>in line are used to receive and deliver Pallet with body to the lifter unit.</a:t>
            </a:r>
          </a:p>
          <a:p>
            <a:endParaRPr lang="en-US" sz="1200" dirty="0">
              <a:solidFill>
                <a:srgbClr val="232323"/>
              </a:solidFill>
              <a:latin typeface="Montserrat" panose="020F0502020204030204" pitchFamily="2" charset="0"/>
            </a:endParaRPr>
          </a:p>
        </p:txBody>
      </p:sp>
      <p:pic>
        <p:nvPicPr>
          <p:cNvPr id="4" name="Picture 3"/>
          <p:cNvPicPr>
            <a:picLocks noChangeAspect="1"/>
          </p:cNvPicPr>
          <p:nvPr/>
        </p:nvPicPr>
        <p:blipFill>
          <a:blip r:embed="rId2"/>
          <a:stretch>
            <a:fillRect/>
          </a:stretch>
        </p:blipFill>
        <p:spPr>
          <a:xfrm>
            <a:off x="609600" y="1163206"/>
            <a:ext cx="5800436" cy="5444837"/>
          </a:xfrm>
          <a:prstGeom prst="rect">
            <a:avLst/>
          </a:prstGeom>
        </p:spPr>
      </p:pic>
    </p:spTree>
    <p:extLst>
      <p:ext uri="{BB962C8B-B14F-4D97-AF65-F5344CB8AC3E}">
        <p14:creationId xmlns:p14="http://schemas.microsoft.com/office/powerpoint/2010/main" val="303808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E89F7D-5DC8-F001-B23C-4BEAE6403C59}"/>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9C709579-FFF4-8BEF-5188-196520D393E0}"/>
              </a:ext>
            </a:extLst>
          </p:cNvPr>
          <p:cNvSpPr txBox="1"/>
          <p:nvPr/>
        </p:nvSpPr>
        <p:spPr>
          <a:xfrm>
            <a:off x="644434" y="892392"/>
            <a:ext cx="9370423" cy="276999"/>
          </a:xfrm>
          <a:prstGeom prst="rect">
            <a:avLst/>
          </a:prstGeom>
          <a:noFill/>
        </p:spPr>
        <p:txBody>
          <a:bodyPr wrap="square" rtlCol="0">
            <a:spAutoFit/>
          </a:bodyPr>
          <a:lstStyle/>
          <a:p>
            <a:pPr algn="l"/>
            <a:r>
              <a:rPr lang="en-US" sz="1200" b="0" i="0" dirty="0" smtClean="0">
                <a:solidFill>
                  <a:srgbClr val="232323"/>
                </a:solidFill>
                <a:effectLst/>
                <a:latin typeface="Arial" panose="020B0604020202020204" pitchFamily="34" charset="0"/>
                <a:cs typeface="Arial" panose="020B0604020202020204" pitchFamily="34" charset="0"/>
              </a:rPr>
              <a:t>It is used for pallet cross transfer.</a:t>
            </a:r>
            <a:endParaRPr lang="en-US" sz="1200" b="0" i="0" dirty="0">
              <a:solidFill>
                <a:srgbClr val="232323"/>
              </a:solidFill>
              <a:effectLst/>
              <a:latin typeface="Arial" panose="020B0604020202020204" pitchFamily="34" charset="0"/>
              <a:cs typeface="Arial" panose="020B0604020202020204" pitchFamily="34" charset="0"/>
            </a:endParaRPr>
          </a:p>
        </p:txBody>
      </p:sp>
      <p:sp>
        <p:nvSpPr>
          <p:cNvPr id="8" name="Rectangle 2">
            <a:extLst>
              <a:ext uri="{FF2B5EF4-FFF2-40B4-BE49-F238E27FC236}">
                <a16:creationId xmlns="" xmlns:a16="http://schemas.microsoft.com/office/drawing/2014/main" id="{1199EBCB-0541-C468-DEFA-31ECB2B6B39F}"/>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5CB39C42-4EE8-4BD2-3EE9-62651DEA70C9}"/>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004C83F8-16E6-4116-1CAA-07377E7836B5}"/>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itle 2"/>
          <p:cNvSpPr txBox="1">
            <a:spLocks/>
          </p:cNvSpPr>
          <p:nvPr/>
        </p:nvSpPr>
        <p:spPr>
          <a:xfrm>
            <a:off x="644434" y="396784"/>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Pop Up with Roller conv</a:t>
            </a:r>
            <a:r>
              <a:rPr lang="en-US" sz="2500" b="1"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t>
            </a:r>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IN"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77118" y="1179657"/>
            <a:ext cx="8042009" cy="5479761"/>
          </a:xfrm>
          <a:prstGeom prst="rect">
            <a:avLst/>
          </a:prstGeom>
        </p:spPr>
      </p:pic>
    </p:spTree>
    <p:extLst>
      <p:ext uri="{BB962C8B-B14F-4D97-AF65-F5344CB8AC3E}">
        <p14:creationId xmlns:p14="http://schemas.microsoft.com/office/powerpoint/2010/main" val="262537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6FAF86-27F2-78EE-106E-A7B0F429A921}"/>
            </a:ext>
          </a:extLst>
        </p:cNvPr>
        <p:cNvGrpSpPr/>
        <p:nvPr/>
      </p:nvGrpSpPr>
      <p:grpSpPr>
        <a:xfrm>
          <a:off x="0" y="0"/>
          <a:ext cx="0" cy="0"/>
          <a:chOff x="0" y="0"/>
          <a:chExt cx="0" cy="0"/>
        </a:xfrm>
      </p:grpSpPr>
      <p:sp>
        <p:nvSpPr>
          <p:cNvPr id="2" name="Title 2">
            <a:extLst>
              <a:ext uri="{FF2B5EF4-FFF2-40B4-BE49-F238E27FC236}">
                <a16:creationId xmlns="" xmlns:a16="http://schemas.microsoft.com/office/drawing/2014/main" id="{3367E2BF-7E52-64A4-0B4E-1E3C1172991B}"/>
              </a:ext>
            </a:extLst>
          </p:cNvPr>
          <p:cNvSpPr txBox="1">
            <a:spLocks/>
          </p:cNvSpPr>
          <p:nvPr/>
        </p:nvSpPr>
        <p:spPr>
          <a:xfrm>
            <a:off x="609600" y="486954"/>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8. Belt Conveyor</a:t>
            </a:r>
            <a:r>
              <a:rPr lang="en-US" sz="2500" b="1"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IN" sz="2500" b="1"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5F565617-688F-0D45-2749-129753ADC6D2}"/>
              </a:ext>
            </a:extLst>
          </p:cNvPr>
          <p:cNvSpPr txBox="1"/>
          <p:nvPr/>
        </p:nvSpPr>
        <p:spPr>
          <a:xfrm>
            <a:off x="609600" y="1094563"/>
            <a:ext cx="10903131" cy="646331"/>
          </a:xfrm>
          <a:prstGeom prst="rect">
            <a:avLst/>
          </a:prstGeom>
          <a:noFill/>
        </p:spPr>
        <p:txBody>
          <a:bodyPr wrap="square" rtlCol="0">
            <a:spAutoFit/>
          </a:bodyPr>
          <a:lstStyle/>
          <a:p>
            <a:pPr algn="just"/>
            <a:r>
              <a:rPr lang="en-US" sz="1200" dirty="0" smtClean="0"/>
              <a:t>Belt </a:t>
            </a:r>
            <a:r>
              <a:rPr lang="en-US" sz="1200" dirty="0"/>
              <a:t>conveyors are used to transport the material in a straight line or at inclined or declined slope. Different types of belts have to be used as per the product requirements. This type of belt widely used for Bulk material handling as well as individual product handling at much higher speeds than other conveyor </a:t>
            </a:r>
            <a:r>
              <a:rPr lang="en-US" sz="1200" dirty="0" smtClean="0"/>
              <a:t>types. Belt conveyors also used for skid cross transfer purpose.</a:t>
            </a:r>
          </a:p>
        </p:txBody>
      </p:sp>
      <p:sp>
        <p:nvSpPr>
          <p:cNvPr id="8" name="Rectangle 2">
            <a:extLst>
              <a:ext uri="{FF2B5EF4-FFF2-40B4-BE49-F238E27FC236}">
                <a16:creationId xmlns="" xmlns:a16="http://schemas.microsoft.com/office/drawing/2014/main" id="{F3CF36D0-B73F-4F97-EA36-B6158A7B135E}"/>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08FE3FB4-8F0C-3B74-F75B-9A31EE8FE944}"/>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ADB3D0CC-EE7F-D643-AB94-A990AE3DFC4F}"/>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2790296" y="6281495"/>
            <a:ext cx="3116622" cy="369332"/>
          </a:xfrm>
          <a:prstGeom prst="rect">
            <a:avLst/>
          </a:prstGeom>
          <a:noFill/>
        </p:spPr>
        <p:txBody>
          <a:bodyPr wrap="none" rtlCol="0">
            <a:spAutoFit/>
          </a:bodyPr>
          <a:lstStyle/>
          <a:p>
            <a:r>
              <a:rPr lang="en-US" b="1" i="1" u="sng" dirty="0"/>
              <a:t>A typical </a:t>
            </a:r>
            <a:r>
              <a:rPr lang="en-US" b="1" i="1" u="sng" dirty="0" smtClean="0"/>
              <a:t>view </a:t>
            </a:r>
            <a:r>
              <a:rPr lang="en-US" b="1" i="1" u="sng" dirty="0"/>
              <a:t>of </a:t>
            </a:r>
            <a:r>
              <a:rPr lang="en-US" b="1" i="1" u="sng" dirty="0" smtClean="0"/>
              <a:t>Belt conveyor</a:t>
            </a:r>
            <a:endParaRPr lang="en-US" b="1" i="1" u="sng" dirty="0"/>
          </a:p>
        </p:txBody>
      </p:sp>
      <p:pic>
        <p:nvPicPr>
          <p:cNvPr id="6" name="Picture 5"/>
          <p:cNvPicPr>
            <a:picLocks noChangeAspect="1"/>
          </p:cNvPicPr>
          <p:nvPr/>
        </p:nvPicPr>
        <p:blipFill>
          <a:blip r:embed="rId2"/>
          <a:stretch>
            <a:fillRect/>
          </a:stretch>
        </p:blipFill>
        <p:spPr>
          <a:xfrm>
            <a:off x="609600" y="1780230"/>
            <a:ext cx="7019109" cy="4353508"/>
          </a:xfrm>
          <a:prstGeom prst="rect">
            <a:avLst/>
          </a:prstGeom>
        </p:spPr>
      </p:pic>
    </p:spTree>
    <p:extLst>
      <p:ext uri="{BB962C8B-B14F-4D97-AF65-F5344CB8AC3E}">
        <p14:creationId xmlns:p14="http://schemas.microsoft.com/office/powerpoint/2010/main" val="62809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93167" y="300127"/>
            <a:ext cx="11163124" cy="37216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2500" b="1" u="sng" dirty="0" smtClean="0">
                <a:solidFill>
                  <a:srgbClr val="0070C0"/>
                </a:solidFill>
                <a:effectLst>
                  <a:outerShdw blurRad="31750" dist="25400" dir="5400000" algn="tl" rotWithShape="0">
                    <a:srgbClr val="000000">
                      <a:alpha val="25000"/>
                    </a:srgbClr>
                  </a:outerShdw>
                </a:effectLst>
                <a:latin typeface="Book Antiqua" panose="02040602050305030304" pitchFamily="18" charset="0"/>
                <a:cs typeface="Times New Roman" pitchFamily="18" charset="0"/>
              </a:rPr>
              <a:t>Automated Pallet Unloader Machine</a:t>
            </a:r>
            <a:endParaRPr lang="en-IN" sz="2500" b="1" dirty="0">
              <a:solidFill>
                <a:srgbClr val="0070C0"/>
              </a:solidFill>
              <a:effectLst>
                <a:outerShdw blurRad="31750" dist="25400" dir="5400000" algn="tl" rotWithShape="0">
                  <a:srgbClr val="000000">
                    <a:alpha val="25000"/>
                  </a:srgbClr>
                </a:outerShdw>
              </a:effectLst>
              <a:latin typeface="Book Antiqua" panose="02040602050305030304" pitchFamily="18" charset="0"/>
              <a:cs typeface="Times New Roman" pitchFamily="18" charset="0"/>
            </a:endParaRPr>
          </a:p>
        </p:txBody>
      </p:sp>
      <p:sp>
        <p:nvSpPr>
          <p:cNvPr id="8" name="Rectangle 2"/>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 xmlns:a16="http://schemas.microsoft.com/office/drawing/2014/main" id="{5F565617-688F-0D45-2749-129753ADC6D2}"/>
              </a:ext>
            </a:extLst>
          </p:cNvPr>
          <p:cNvSpPr txBox="1"/>
          <p:nvPr/>
        </p:nvSpPr>
        <p:spPr>
          <a:xfrm>
            <a:off x="493167" y="750803"/>
            <a:ext cx="10147124" cy="461665"/>
          </a:xfrm>
          <a:prstGeom prst="rect">
            <a:avLst/>
          </a:prstGeom>
          <a:noFill/>
        </p:spPr>
        <p:txBody>
          <a:bodyPr wrap="square" rtlCol="0">
            <a:spAutoFit/>
          </a:bodyPr>
          <a:lstStyle/>
          <a:p>
            <a:pPr algn="ctr"/>
            <a:r>
              <a:rPr lang="en-US" sz="1200" dirty="0" smtClean="0">
                <a:solidFill>
                  <a:srgbClr val="232323"/>
                </a:solidFill>
                <a:latin typeface="Montserrat" panose="020F0502020204030204" pitchFamily="2" charset="0"/>
              </a:rPr>
              <a:t>Pallets from truck can be unloaded automatically by this system. This system includes Pneumatic Fork lifting system, Motorized Pallet and fork transfer system.</a:t>
            </a:r>
          </a:p>
          <a:p>
            <a:pPr algn="ctr"/>
            <a:r>
              <a:rPr lang="en-US" sz="1200" dirty="0" smtClean="0">
                <a:solidFill>
                  <a:srgbClr val="232323"/>
                </a:solidFill>
                <a:latin typeface="Montserrat" panose="020F0502020204030204" pitchFamily="2" charset="0"/>
              </a:rPr>
              <a:t>The system is designed as per truck and Pallet size.</a:t>
            </a:r>
            <a:endParaRPr lang="en-US" sz="1200" dirty="0">
              <a:solidFill>
                <a:srgbClr val="232323"/>
              </a:solidFill>
              <a:latin typeface="Montserrat" panose="020F0502020204030204" pitchFamily="2" charset="0"/>
            </a:endParaRPr>
          </a:p>
        </p:txBody>
      </p:sp>
      <p:pic>
        <p:nvPicPr>
          <p:cNvPr id="5" name="Picture 4"/>
          <p:cNvPicPr>
            <a:picLocks noChangeAspect="1"/>
          </p:cNvPicPr>
          <p:nvPr/>
        </p:nvPicPr>
        <p:blipFill>
          <a:blip r:embed="rId2"/>
          <a:stretch>
            <a:fillRect/>
          </a:stretch>
        </p:blipFill>
        <p:spPr>
          <a:xfrm>
            <a:off x="564813" y="4478699"/>
            <a:ext cx="11363832" cy="1958448"/>
          </a:xfrm>
          <a:prstGeom prst="rect">
            <a:avLst/>
          </a:prstGeom>
        </p:spPr>
      </p:pic>
      <p:sp>
        <p:nvSpPr>
          <p:cNvPr id="15" name="Rectangle 14"/>
          <p:cNvSpPr/>
          <p:nvPr/>
        </p:nvSpPr>
        <p:spPr>
          <a:xfrm>
            <a:off x="599209" y="6097325"/>
            <a:ext cx="3901441" cy="47026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42254" tIns="73660" rIns="73660" bIns="73660" numCol="1" spcCol="1270" anchor="ctr" anchorCtr="0">
            <a:noAutofit/>
          </a:bodyPr>
          <a:lstStyle/>
          <a:p>
            <a:pPr lvl="0" algn="l" defTabSz="1289050">
              <a:lnSpc>
                <a:spcPct val="90000"/>
              </a:lnSpc>
              <a:spcBef>
                <a:spcPct val="0"/>
              </a:spcBef>
              <a:spcAft>
                <a:spcPct val="35000"/>
              </a:spcAft>
            </a:pPr>
            <a:r>
              <a:rPr lang="en-US" sz="2000" b="1" dirty="0" smtClean="0"/>
              <a:t>10</a:t>
            </a:r>
            <a:r>
              <a:rPr lang="en-US" sz="2000" b="1" kern="1200" dirty="0" smtClean="0"/>
              <a:t>. </a:t>
            </a:r>
            <a:r>
              <a:rPr lang="en-US" sz="2000" b="1" dirty="0" smtClean="0"/>
              <a:t>Two mast Lifter</a:t>
            </a:r>
            <a:endParaRPr lang="en-US" sz="2000" b="1" kern="1200" dirty="0" smtClean="0"/>
          </a:p>
        </p:txBody>
      </p:sp>
      <p:pic>
        <p:nvPicPr>
          <p:cNvPr id="6" name="Picture 5"/>
          <p:cNvPicPr>
            <a:picLocks noChangeAspect="1"/>
          </p:cNvPicPr>
          <p:nvPr/>
        </p:nvPicPr>
        <p:blipFill>
          <a:blip r:embed="rId3"/>
          <a:stretch>
            <a:fillRect/>
          </a:stretch>
        </p:blipFill>
        <p:spPr>
          <a:xfrm>
            <a:off x="790142" y="1212468"/>
            <a:ext cx="9536113" cy="3195888"/>
          </a:xfrm>
          <a:prstGeom prst="rect">
            <a:avLst/>
          </a:prstGeom>
        </p:spPr>
      </p:pic>
    </p:spTree>
    <p:extLst>
      <p:ext uri="{BB962C8B-B14F-4D97-AF65-F5344CB8AC3E}">
        <p14:creationId xmlns:p14="http://schemas.microsoft.com/office/powerpoint/2010/main" val="230177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09598" y="421102"/>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Control Panel-</a:t>
            </a:r>
            <a:endParaRPr lang="en-IN" sz="2500" b="1" dirty="0">
              <a:solidFill>
                <a:srgbClr val="0070C0"/>
              </a:solidFill>
              <a:effectLst>
                <a:outerShdw blurRad="31750" dist="25400" dir="5400000" algn="tl" rotWithShape="0">
                  <a:srgbClr val="000000">
                    <a:alpha val="25000"/>
                  </a:srgbClr>
                </a:outerShdw>
              </a:effectLst>
              <a:latin typeface="Book Antiqua" panose="02040602050305030304" pitchFamily="18" charset="0"/>
              <a:cs typeface="Times New Roman" pitchFamily="18" charset="0"/>
            </a:endParaRPr>
          </a:p>
        </p:txBody>
      </p:sp>
      <p:sp>
        <p:nvSpPr>
          <p:cNvPr id="3" name="TextBox 2"/>
          <p:cNvSpPr txBox="1"/>
          <p:nvPr/>
        </p:nvSpPr>
        <p:spPr>
          <a:xfrm>
            <a:off x="609598" y="1113122"/>
            <a:ext cx="10668002" cy="461665"/>
          </a:xfrm>
          <a:prstGeom prst="rect">
            <a:avLst/>
          </a:prstGeom>
          <a:noFill/>
        </p:spPr>
        <p:txBody>
          <a:bodyPr wrap="square" rtlCol="0">
            <a:spAutoFit/>
          </a:bodyPr>
          <a:lstStyle/>
          <a:p>
            <a:pPr algn="just"/>
            <a:r>
              <a:rPr lang="en-US" sz="1200" dirty="0">
                <a:solidFill>
                  <a:srgbClr val="232323"/>
                </a:solidFill>
                <a:latin typeface="Montserrat" panose="020F0502020204030204" pitchFamily="2" charset="0"/>
              </a:rPr>
              <a:t>A vast array of technology including's PLC’s PCs, networked client system, DCS, application specific software packages provide a comprehensive range of controls capability.</a:t>
            </a:r>
          </a:p>
        </p:txBody>
      </p:sp>
      <p:sp>
        <p:nvSpPr>
          <p:cNvPr id="8" name="Rectangle 2"/>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434" y="1771199"/>
            <a:ext cx="4059589" cy="450307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453" t="4445" r="8791"/>
          <a:stretch/>
        </p:blipFill>
        <p:spPr>
          <a:xfrm>
            <a:off x="609597" y="1771199"/>
            <a:ext cx="5246257" cy="4506630"/>
          </a:xfrm>
          <a:prstGeom prst="rect">
            <a:avLst/>
          </a:prstGeom>
        </p:spPr>
      </p:pic>
      <p:sp>
        <p:nvSpPr>
          <p:cNvPr id="14" name="Rectangle 13"/>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4707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2">
            <a:extLst>
              <a:ext uri="{FF2B5EF4-FFF2-40B4-BE49-F238E27FC236}">
                <a16:creationId xmlns="" xmlns:a16="http://schemas.microsoft.com/office/drawing/2014/main" id="{3367E2BF-7E52-64A4-0B4E-1E3C1172991B}"/>
              </a:ext>
            </a:extLst>
          </p:cNvPr>
          <p:cNvSpPr txBox="1">
            <a:spLocks/>
          </p:cNvSpPr>
          <p:nvPr/>
        </p:nvSpPr>
        <p:spPr>
          <a:xfrm>
            <a:off x="609600" y="274099"/>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Shuttle with Chain Conveyor:-</a:t>
            </a:r>
            <a:r>
              <a:rPr lang="en-US" sz="2500" b="1"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IN" sz="2500" b="1"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5F565617-688F-0D45-2749-129753ADC6D2}"/>
              </a:ext>
            </a:extLst>
          </p:cNvPr>
          <p:cNvSpPr txBox="1"/>
          <p:nvPr/>
        </p:nvSpPr>
        <p:spPr>
          <a:xfrm>
            <a:off x="609600" y="848214"/>
            <a:ext cx="7160337" cy="461665"/>
          </a:xfrm>
          <a:prstGeom prst="rect">
            <a:avLst/>
          </a:prstGeom>
          <a:noFill/>
        </p:spPr>
        <p:txBody>
          <a:bodyPr wrap="square" rtlCol="0">
            <a:spAutoFit/>
          </a:bodyPr>
          <a:lstStyle/>
          <a:p>
            <a:r>
              <a:rPr lang="en-US" sz="1200" dirty="0" smtClean="0">
                <a:solidFill>
                  <a:srgbClr val="232323"/>
                </a:solidFill>
                <a:latin typeface="Montserrat" panose="020F0502020204030204" pitchFamily="2" charset="0"/>
              </a:rPr>
              <a:t>This is used for pallets loading and unloading  in truck. This is semi-automatic system. </a:t>
            </a:r>
            <a:endParaRPr lang="en-US" sz="1200" dirty="0">
              <a:solidFill>
                <a:srgbClr val="232323"/>
              </a:solidFill>
              <a:latin typeface="Montserrat" panose="020F0502020204030204" pitchFamily="2" charset="0"/>
            </a:endParaRPr>
          </a:p>
          <a:p>
            <a:endParaRPr lang="en-US" sz="1200" dirty="0">
              <a:solidFill>
                <a:srgbClr val="232323"/>
              </a:solidFill>
              <a:latin typeface="Montserrat" panose="020F0502020204030204" pitchFamily="2" charset="0"/>
            </a:endParaRPr>
          </a:p>
        </p:txBody>
      </p:sp>
      <p:pic>
        <p:nvPicPr>
          <p:cNvPr id="3" name="Picture 2"/>
          <p:cNvPicPr>
            <a:picLocks noChangeAspect="1"/>
          </p:cNvPicPr>
          <p:nvPr/>
        </p:nvPicPr>
        <p:blipFill>
          <a:blip r:embed="rId2"/>
          <a:stretch>
            <a:fillRect/>
          </a:stretch>
        </p:blipFill>
        <p:spPr>
          <a:xfrm>
            <a:off x="785090" y="1309879"/>
            <a:ext cx="10220001" cy="5192521"/>
          </a:xfrm>
          <a:prstGeom prst="rect">
            <a:avLst/>
          </a:prstGeom>
        </p:spPr>
      </p:pic>
    </p:spTree>
    <p:extLst>
      <p:ext uri="{BB962C8B-B14F-4D97-AF65-F5344CB8AC3E}">
        <p14:creationId xmlns:p14="http://schemas.microsoft.com/office/powerpoint/2010/main" val="253018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6FAF86-27F2-78EE-106E-A7B0F429A921}"/>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5F565617-688F-0D45-2749-129753ADC6D2}"/>
              </a:ext>
            </a:extLst>
          </p:cNvPr>
          <p:cNvSpPr txBox="1"/>
          <p:nvPr/>
        </p:nvSpPr>
        <p:spPr>
          <a:xfrm>
            <a:off x="756085" y="496634"/>
            <a:ext cx="7010400" cy="846386"/>
          </a:xfrm>
          <a:prstGeom prst="rect">
            <a:avLst/>
          </a:prstGeom>
          <a:noFill/>
        </p:spPr>
        <p:txBody>
          <a:bodyPr wrap="square" rtlCol="0">
            <a:spAutoFit/>
          </a:bodyPr>
          <a:lstStyle/>
          <a:p>
            <a:pPr algn="just"/>
            <a:r>
              <a:rPr lang="en-US" sz="2500" b="1" u="sng" dirty="0" smtClean="0">
                <a:solidFill>
                  <a:srgbClr val="0070C0"/>
                </a:solidFill>
                <a:effectLst>
                  <a:outerShdw blurRad="31750" dist="25400" dir="5400000" algn="tl" rotWithShape="0">
                    <a:srgbClr val="000000">
                      <a:alpha val="25000"/>
                    </a:srgbClr>
                  </a:outerShdw>
                </a:effectLst>
                <a:latin typeface="Book Antiqua" panose="02040602050305030304" pitchFamily="18" charset="0"/>
                <a:ea typeface="+mj-ea"/>
                <a:cs typeface="Times New Roman" pitchFamily="18" charset="0"/>
              </a:rPr>
              <a:t>Positive Roller </a:t>
            </a:r>
            <a:r>
              <a:rPr lang="en-US" sz="2500" b="1" u="sng" dirty="0">
                <a:solidFill>
                  <a:srgbClr val="0070C0"/>
                </a:solidFill>
                <a:effectLst>
                  <a:outerShdw blurRad="31750" dist="25400" dir="5400000" algn="tl" rotWithShape="0">
                    <a:srgbClr val="000000">
                      <a:alpha val="25000"/>
                    </a:srgbClr>
                  </a:outerShdw>
                </a:effectLst>
                <a:latin typeface="Book Antiqua" panose="02040602050305030304" pitchFamily="18" charset="0"/>
                <a:ea typeface="+mj-ea"/>
                <a:cs typeface="Times New Roman" pitchFamily="18" charset="0"/>
              </a:rPr>
              <a:t>C</a:t>
            </a:r>
            <a:r>
              <a:rPr lang="en-US" sz="2500" b="1" u="sng" dirty="0" smtClean="0">
                <a:solidFill>
                  <a:srgbClr val="0070C0"/>
                </a:solidFill>
                <a:effectLst>
                  <a:outerShdw blurRad="31750" dist="25400" dir="5400000" algn="tl" rotWithShape="0">
                    <a:srgbClr val="000000">
                      <a:alpha val="25000"/>
                    </a:srgbClr>
                  </a:outerShdw>
                </a:effectLst>
                <a:latin typeface="Book Antiqua" panose="02040602050305030304" pitchFamily="18" charset="0"/>
                <a:ea typeface="+mj-ea"/>
                <a:cs typeface="Times New Roman" pitchFamily="18" charset="0"/>
              </a:rPr>
              <a:t>onveyor-</a:t>
            </a:r>
            <a:endParaRPr lang="en-US" sz="2500" b="1" u="sng" dirty="0">
              <a:solidFill>
                <a:srgbClr val="0070C0"/>
              </a:solidFill>
              <a:effectLst>
                <a:outerShdw blurRad="31750" dist="25400" dir="5400000" algn="tl" rotWithShape="0">
                  <a:srgbClr val="000000">
                    <a:alpha val="25000"/>
                  </a:srgbClr>
                </a:outerShdw>
              </a:effectLst>
              <a:latin typeface="Book Antiqua" panose="02040602050305030304" pitchFamily="18" charset="0"/>
              <a:ea typeface="+mj-ea"/>
              <a:cs typeface="Times New Roman" pitchFamily="18" charset="0"/>
            </a:endParaRPr>
          </a:p>
          <a:p>
            <a:pPr algn="just"/>
            <a:r>
              <a:rPr lang="en-US" sz="1200" dirty="0" smtClean="0">
                <a:latin typeface="Arial" panose="020B0604020202020204" pitchFamily="34" charset="0"/>
                <a:cs typeface="Arial" panose="020B0604020202020204" pitchFamily="34" charset="0"/>
              </a:rPr>
              <a:t>Roller conveyors are used for transfer material </a:t>
            </a:r>
            <a:r>
              <a:rPr lang="en-US" sz="1200" dirty="0">
                <a:latin typeface="Arial" panose="020B0604020202020204" pitchFamily="34" charset="0"/>
                <a:cs typeface="Arial" panose="020B0604020202020204" pitchFamily="34" charset="0"/>
              </a:rPr>
              <a:t>within </a:t>
            </a:r>
            <a:r>
              <a:rPr lang="en-US" sz="1200" dirty="0" smtClean="0">
                <a:latin typeface="Arial" panose="020B0604020202020204" pitchFamily="34" charset="0"/>
                <a:cs typeface="Arial" panose="020B0604020202020204" pitchFamily="34" charset="0"/>
              </a:rPr>
              <a:t>specified zone for pallet/Carton box conveying application. The roller may be PU coated or Metallic is depends on its applications.</a:t>
            </a:r>
            <a:endParaRPr lang="en-US" sz="1700" dirty="0">
              <a:solidFill>
                <a:schemeClr val="accent4"/>
              </a:solidFill>
              <a:latin typeface="Book Antiqua" panose="02040602050305030304" pitchFamily="18" charset="0"/>
              <a:cs typeface="Times New Roman" pitchFamily="18" charset="0"/>
            </a:endParaRPr>
          </a:p>
        </p:txBody>
      </p:sp>
      <p:sp>
        <p:nvSpPr>
          <p:cNvPr id="8" name="Rectangle 2">
            <a:extLst>
              <a:ext uri="{FF2B5EF4-FFF2-40B4-BE49-F238E27FC236}">
                <a16:creationId xmlns="" xmlns:a16="http://schemas.microsoft.com/office/drawing/2014/main" id="{F3CF36D0-B73F-4F97-EA36-B6158A7B135E}"/>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08FE3FB4-8F0C-3B74-F75B-9A31EE8FE944}"/>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ADB3D0CC-EE7F-D643-AB94-A990AE3DFC4F}"/>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1651573" y="5789460"/>
            <a:ext cx="2555251" cy="369332"/>
          </a:xfrm>
          <a:prstGeom prst="rect">
            <a:avLst/>
          </a:prstGeom>
          <a:noFill/>
        </p:spPr>
        <p:txBody>
          <a:bodyPr wrap="none" rtlCol="0">
            <a:spAutoFit/>
          </a:bodyPr>
          <a:lstStyle/>
          <a:p>
            <a:r>
              <a:rPr lang="en-US" b="1" i="1" u="sng" dirty="0" smtClean="0"/>
              <a:t>Powered Roller conveyor</a:t>
            </a:r>
            <a:endParaRPr lang="en-US" b="1" i="1" u="sng" dirty="0"/>
          </a:p>
        </p:txBody>
      </p:sp>
      <p:pic>
        <p:nvPicPr>
          <p:cNvPr id="2" name="Picture 1"/>
          <p:cNvPicPr>
            <a:picLocks noChangeAspect="1"/>
          </p:cNvPicPr>
          <p:nvPr/>
        </p:nvPicPr>
        <p:blipFill>
          <a:blip r:embed="rId2"/>
          <a:stretch>
            <a:fillRect/>
          </a:stretch>
        </p:blipFill>
        <p:spPr>
          <a:xfrm>
            <a:off x="8239055" y="1612750"/>
            <a:ext cx="3735668" cy="2584228"/>
          </a:xfrm>
          <a:prstGeom prst="rect">
            <a:avLst/>
          </a:prstGeom>
        </p:spPr>
      </p:pic>
      <p:pic>
        <p:nvPicPr>
          <p:cNvPr id="4" name="Picture 3"/>
          <p:cNvPicPr>
            <a:picLocks noChangeAspect="1"/>
          </p:cNvPicPr>
          <p:nvPr/>
        </p:nvPicPr>
        <p:blipFill>
          <a:blip r:embed="rId3"/>
          <a:stretch>
            <a:fillRect/>
          </a:stretch>
        </p:blipFill>
        <p:spPr>
          <a:xfrm>
            <a:off x="903867" y="1401247"/>
            <a:ext cx="7233588" cy="4329985"/>
          </a:xfrm>
          <a:prstGeom prst="rect">
            <a:avLst/>
          </a:prstGeom>
        </p:spPr>
      </p:pic>
    </p:spTree>
    <p:extLst>
      <p:ext uri="{BB962C8B-B14F-4D97-AF65-F5344CB8AC3E}">
        <p14:creationId xmlns:p14="http://schemas.microsoft.com/office/powerpoint/2010/main" val="299767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6FAF86-27F2-78EE-106E-A7B0F429A921}"/>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5F565617-688F-0D45-2749-129753ADC6D2}"/>
              </a:ext>
            </a:extLst>
          </p:cNvPr>
          <p:cNvSpPr txBox="1"/>
          <p:nvPr/>
        </p:nvSpPr>
        <p:spPr>
          <a:xfrm>
            <a:off x="600892" y="317557"/>
            <a:ext cx="4868091" cy="738664"/>
          </a:xfrm>
          <a:prstGeom prst="rect">
            <a:avLst/>
          </a:prstGeom>
          <a:noFill/>
        </p:spPr>
        <p:txBody>
          <a:bodyPr wrap="square" rtlCol="0">
            <a:spAutoFit/>
          </a:bodyPr>
          <a:lstStyle/>
          <a:p>
            <a:pPr algn="just"/>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Curved roller </a:t>
            </a:r>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Conveyor-</a:t>
            </a:r>
            <a:endParaRPr lang="en-US"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a:p>
            <a:pPr algn="just"/>
            <a:endParaRPr lang="en-US" sz="1700" dirty="0">
              <a:solidFill>
                <a:schemeClr val="accent4"/>
              </a:solidFill>
              <a:latin typeface="Book Antiqua" panose="02040602050305030304" pitchFamily="18" charset="0"/>
              <a:cs typeface="Times New Roman" pitchFamily="18" charset="0"/>
            </a:endParaRPr>
          </a:p>
        </p:txBody>
      </p:sp>
      <p:sp>
        <p:nvSpPr>
          <p:cNvPr id="8" name="Rectangle 2">
            <a:extLst>
              <a:ext uri="{FF2B5EF4-FFF2-40B4-BE49-F238E27FC236}">
                <a16:creationId xmlns="" xmlns:a16="http://schemas.microsoft.com/office/drawing/2014/main" id="{F3CF36D0-B73F-4F97-EA36-B6158A7B135E}"/>
              </a:ext>
            </a:extLst>
          </p:cNvPr>
          <p:cNvSpPr>
            <a:spLocks noChangeArrowheads="1"/>
          </p:cNvSpPr>
          <p:nvPr/>
        </p:nvSpPr>
        <p:spPr bwMode="auto">
          <a:xfrm>
            <a:off x="18365755" y="3006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08FE3FB4-8F0C-3B74-F75B-9A31EE8FE944}"/>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ADB3D0CC-EE7F-D643-AB94-A990AE3DFC4F}"/>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2"/>
          <a:stretch>
            <a:fillRect/>
          </a:stretch>
        </p:blipFill>
        <p:spPr>
          <a:xfrm>
            <a:off x="694428" y="834538"/>
            <a:ext cx="7138052" cy="4823711"/>
          </a:xfrm>
          <a:prstGeom prst="rect">
            <a:avLst/>
          </a:prstGeom>
        </p:spPr>
      </p:pic>
      <p:pic>
        <p:nvPicPr>
          <p:cNvPr id="4" name="Picture 3"/>
          <p:cNvPicPr>
            <a:picLocks noChangeAspect="1"/>
          </p:cNvPicPr>
          <p:nvPr/>
        </p:nvPicPr>
        <p:blipFill>
          <a:blip r:embed="rId3"/>
          <a:stretch>
            <a:fillRect/>
          </a:stretch>
        </p:blipFill>
        <p:spPr>
          <a:xfrm>
            <a:off x="7926016" y="834538"/>
            <a:ext cx="4055151" cy="2850771"/>
          </a:xfrm>
          <a:prstGeom prst="rect">
            <a:avLst/>
          </a:prstGeom>
        </p:spPr>
      </p:pic>
    </p:spTree>
    <p:extLst>
      <p:ext uri="{BB962C8B-B14F-4D97-AF65-F5344CB8AC3E}">
        <p14:creationId xmlns:p14="http://schemas.microsoft.com/office/powerpoint/2010/main" val="249231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6FAF86-27F2-78EE-106E-A7B0F429A921}"/>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5F565617-688F-0D45-2749-129753ADC6D2}"/>
              </a:ext>
            </a:extLst>
          </p:cNvPr>
          <p:cNvSpPr txBox="1"/>
          <p:nvPr/>
        </p:nvSpPr>
        <p:spPr>
          <a:xfrm>
            <a:off x="739894" y="348377"/>
            <a:ext cx="11216640" cy="661720"/>
          </a:xfrm>
          <a:prstGeom prst="rect">
            <a:avLst/>
          </a:prstGeom>
          <a:noFill/>
        </p:spPr>
        <p:txBody>
          <a:bodyPr wrap="square" rtlCol="0">
            <a:spAutoFit/>
          </a:bodyPr>
          <a:lstStyle/>
          <a:p>
            <a:pPr algn="just"/>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Accumulation </a:t>
            </a:r>
            <a:r>
              <a:rPr lang="en-US" sz="2500" b="1" u="sng" dirty="0">
                <a:solidFill>
                  <a:srgbClr val="0070C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R</a:t>
            </a:r>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oller </a:t>
            </a:r>
            <a:r>
              <a:rPr lang="en-US"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Conveyor-</a:t>
            </a:r>
          </a:p>
          <a:p>
            <a:pPr algn="just"/>
            <a:r>
              <a:rPr lang="en-US" sz="1200" b="0" i="0" dirty="0" smtClean="0">
                <a:solidFill>
                  <a:srgbClr val="232323"/>
                </a:solidFill>
                <a:effectLst/>
                <a:latin typeface="Arial" panose="020B0604020202020204" pitchFamily="34" charset="0"/>
                <a:cs typeface="Arial" panose="020B0604020202020204" pitchFamily="34" charset="0"/>
              </a:rPr>
              <a:t>Accumulation roller conveyor used for accumulation the pallets on roller conveyor.</a:t>
            </a:r>
            <a:endParaRPr lang="en-US" sz="1700" dirty="0">
              <a:solidFill>
                <a:schemeClr val="accent4"/>
              </a:solidFill>
              <a:latin typeface="Book Antiqua" panose="02040602050305030304" pitchFamily="18" charset="0"/>
              <a:cs typeface="Times New Roman" pitchFamily="18" charset="0"/>
            </a:endParaRPr>
          </a:p>
        </p:txBody>
      </p:sp>
      <p:sp>
        <p:nvSpPr>
          <p:cNvPr id="8" name="Rectangle 2">
            <a:extLst>
              <a:ext uri="{FF2B5EF4-FFF2-40B4-BE49-F238E27FC236}">
                <a16:creationId xmlns="" xmlns:a16="http://schemas.microsoft.com/office/drawing/2014/main" id="{F3CF36D0-B73F-4F97-EA36-B6158A7B135E}"/>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08FE3FB4-8F0C-3B74-F75B-9A31EE8FE944}"/>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ADB3D0CC-EE7F-D643-AB94-A990AE3DFC4F}"/>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p:cNvPicPr>
            <a:picLocks noChangeAspect="1"/>
          </p:cNvPicPr>
          <p:nvPr/>
        </p:nvPicPr>
        <p:blipFill>
          <a:blip r:embed="rId2"/>
          <a:stretch>
            <a:fillRect/>
          </a:stretch>
        </p:blipFill>
        <p:spPr>
          <a:xfrm>
            <a:off x="739894" y="1013519"/>
            <a:ext cx="11238150" cy="4140372"/>
          </a:xfrm>
          <a:prstGeom prst="rect">
            <a:avLst/>
          </a:prstGeom>
        </p:spPr>
      </p:pic>
    </p:spTree>
    <p:extLst>
      <p:ext uri="{BB962C8B-B14F-4D97-AF65-F5344CB8AC3E}">
        <p14:creationId xmlns:p14="http://schemas.microsoft.com/office/powerpoint/2010/main" val="193693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6FAF86-27F2-78EE-106E-A7B0F429A921}"/>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5F565617-688F-0D45-2749-129753ADC6D2}"/>
              </a:ext>
            </a:extLst>
          </p:cNvPr>
          <p:cNvSpPr txBox="1"/>
          <p:nvPr/>
        </p:nvSpPr>
        <p:spPr>
          <a:xfrm>
            <a:off x="609599" y="570443"/>
            <a:ext cx="9000067" cy="1031051"/>
          </a:xfrm>
          <a:prstGeom prst="rect">
            <a:avLst/>
          </a:prstGeom>
          <a:noFill/>
        </p:spPr>
        <p:txBody>
          <a:bodyPr wrap="square" rtlCol="0">
            <a:spAutoFit/>
          </a:bodyPr>
          <a:lstStyle/>
          <a:p>
            <a:pPr algn="just"/>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Positive Chain </a:t>
            </a:r>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Conveyor:-</a:t>
            </a:r>
            <a:endParaRPr lang="en-US"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a:p>
            <a:pPr algn="just"/>
            <a:r>
              <a:rPr lang="en-US" sz="1200" dirty="0"/>
              <a:t/>
            </a:r>
            <a:br>
              <a:rPr lang="en-US" sz="1200" dirty="0"/>
            </a:br>
            <a:r>
              <a:rPr lang="en-US" sz="1200" dirty="0">
                <a:solidFill>
                  <a:srgbClr val="232323"/>
                </a:solidFill>
                <a:latin typeface="Arial" panose="020B0604020202020204" pitchFamily="34" charset="0"/>
                <a:cs typeface="Arial" panose="020B0604020202020204" pitchFamily="34" charset="0"/>
              </a:rPr>
              <a:t>Chain conveyors are used for moving products down an assembly line and around a manufacturing or warehousing facility.</a:t>
            </a:r>
          </a:p>
          <a:p>
            <a:pPr algn="just"/>
            <a:r>
              <a:rPr lang="en-US" sz="1200" dirty="0">
                <a:solidFill>
                  <a:srgbClr val="232323"/>
                </a:solidFill>
                <a:latin typeface="Arial" panose="020B0604020202020204" pitchFamily="34" charset="0"/>
                <a:cs typeface="Arial" panose="020B0604020202020204" pitchFamily="34" charset="0"/>
              </a:rPr>
              <a:t>Chain conveyors are primarily used to transport heavy unit loads, e.g. pallets, grid boxes, and industrial </a:t>
            </a:r>
            <a:r>
              <a:rPr lang="en-US" sz="1200" dirty="0" smtClean="0">
                <a:solidFill>
                  <a:srgbClr val="232323"/>
                </a:solidFill>
                <a:latin typeface="Arial" panose="020B0604020202020204" pitchFamily="34" charset="0"/>
                <a:cs typeface="Arial" panose="020B0604020202020204" pitchFamily="34" charset="0"/>
              </a:rPr>
              <a:t>containers.</a:t>
            </a:r>
            <a:endParaRPr lang="en-US" sz="1200" dirty="0">
              <a:solidFill>
                <a:srgbClr val="232323"/>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 xmlns:a16="http://schemas.microsoft.com/office/drawing/2014/main" id="{F3CF36D0-B73F-4F97-EA36-B6158A7B135E}"/>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08FE3FB4-8F0C-3B74-F75B-9A31EE8FE944}"/>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ADB3D0CC-EE7F-D643-AB94-A990AE3DFC4F}"/>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p:cNvPicPr>
            <a:picLocks noChangeAspect="1"/>
          </p:cNvPicPr>
          <p:nvPr/>
        </p:nvPicPr>
        <p:blipFill>
          <a:blip r:embed="rId2"/>
          <a:stretch>
            <a:fillRect/>
          </a:stretch>
        </p:blipFill>
        <p:spPr>
          <a:xfrm>
            <a:off x="7819405" y="1811592"/>
            <a:ext cx="4089016" cy="4173572"/>
          </a:xfrm>
          <a:prstGeom prst="rect">
            <a:avLst/>
          </a:prstGeom>
        </p:spPr>
      </p:pic>
      <p:pic>
        <p:nvPicPr>
          <p:cNvPr id="6" name="Picture 5"/>
          <p:cNvPicPr>
            <a:picLocks noChangeAspect="1"/>
          </p:cNvPicPr>
          <p:nvPr/>
        </p:nvPicPr>
        <p:blipFill>
          <a:blip r:embed="rId3"/>
          <a:stretch>
            <a:fillRect/>
          </a:stretch>
        </p:blipFill>
        <p:spPr>
          <a:xfrm>
            <a:off x="629196" y="1601494"/>
            <a:ext cx="7144080" cy="4383670"/>
          </a:xfrm>
          <a:prstGeom prst="rect">
            <a:avLst/>
          </a:prstGeom>
        </p:spPr>
      </p:pic>
    </p:spTree>
    <p:extLst>
      <p:ext uri="{BB962C8B-B14F-4D97-AF65-F5344CB8AC3E}">
        <p14:creationId xmlns:p14="http://schemas.microsoft.com/office/powerpoint/2010/main" val="337536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6FAF86-27F2-78EE-106E-A7B0F429A921}"/>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5F565617-688F-0D45-2749-129753ADC6D2}"/>
              </a:ext>
            </a:extLst>
          </p:cNvPr>
          <p:cNvSpPr txBox="1"/>
          <p:nvPr/>
        </p:nvSpPr>
        <p:spPr>
          <a:xfrm>
            <a:off x="567109" y="499909"/>
            <a:ext cx="11321574" cy="846386"/>
          </a:xfrm>
          <a:prstGeom prst="rect">
            <a:avLst/>
          </a:prstGeom>
          <a:noFill/>
        </p:spPr>
        <p:txBody>
          <a:bodyPr wrap="square" rtlCol="0">
            <a:spAutoFit/>
          </a:bodyPr>
          <a:lstStyle/>
          <a:p>
            <a:pPr algn="just"/>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Accumulation Chain </a:t>
            </a:r>
            <a:r>
              <a:rPr lang="en-US"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Conveyor-</a:t>
            </a:r>
          </a:p>
          <a:p>
            <a:pPr algn="just"/>
            <a:r>
              <a:rPr lang="en-US" sz="1200" dirty="0"/>
              <a:t/>
            </a:r>
            <a:br>
              <a:rPr lang="en-US" sz="1200" dirty="0"/>
            </a:br>
            <a:r>
              <a:rPr lang="en-US" sz="1200" dirty="0" smtClean="0"/>
              <a:t>It is designed to transport and accumulate the pallet.</a:t>
            </a:r>
            <a:endParaRPr lang="en-US" sz="1700" dirty="0">
              <a:solidFill>
                <a:schemeClr val="accent4"/>
              </a:solidFill>
              <a:latin typeface="Book Antiqua" panose="02040602050305030304" pitchFamily="18" charset="0"/>
              <a:cs typeface="Times New Roman" pitchFamily="18" charset="0"/>
            </a:endParaRPr>
          </a:p>
        </p:txBody>
      </p:sp>
      <p:sp>
        <p:nvSpPr>
          <p:cNvPr id="8" name="Rectangle 2">
            <a:extLst>
              <a:ext uri="{FF2B5EF4-FFF2-40B4-BE49-F238E27FC236}">
                <a16:creationId xmlns="" xmlns:a16="http://schemas.microsoft.com/office/drawing/2014/main" id="{F3CF36D0-B73F-4F97-EA36-B6158A7B135E}"/>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08FE3FB4-8F0C-3B74-F75B-9A31EE8FE944}"/>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ADB3D0CC-EE7F-D643-AB94-A990AE3DFC4F}"/>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3683945" y="6343256"/>
            <a:ext cx="3011850" cy="369332"/>
          </a:xfrm>
          <a:prstGeom prst="rect">
            <a:avLst/>
          </a:prstGeom>
          <a:noFill/>
        </p:spPr>
        <p:txBody>
          <a:bodyPr wrap="none" rtlCol="0">
            <a:spAutoFit/>
          </a:bodyPr>
          <a:lstStyle/>
          <a:p>
            <a:r>
              <a:rPr lang="en-US" b="1" i="1" u="sng" dirty="0" smtClean="0"/>
              <a:t>Accumulation Chain conveyor</a:t>
            </a:r>
            <a:endParaRPr lang="en-US" b="1" i="1" u="sng" dirty="0"/>
          </a:p>
        </p:txBody>
      </p:sp>
      <p:pic>
        <p:nvPicPr>
          <p:cNvPr id="2" name="Picture 1"/>
          <p:cNvPicPr>
            <a:picLocks noChangeAspect="1"/>
          </p:cNvPicPr>
          <p:nvPr/>
        </p:nvPicPr>
        <p:blipFill>
          <a:blip r:embed="rId2"/>
          <a:stretch>
            <a:fillRect/>
          </a:stretch>
        </p:blipFill>
        <p:spPr>
          <a:xfrm>
            <a:off x="592182" y="1346295"/>
            <a:ext cx="11296501" cy="4918453"/>
          </a:xfrm>
          <a:prstGeom prst="rect">
            <a:avLst/>
          </a:prstGeom>
        </p:spPr>
      </p:pic>
    </p:spTree>
    <p:extLst>
      <p:ext uri="{BB962C8B-B14F-4D97-AF65-F5344CB8AC3E}">
        <p14:creationId xmlns:p14="http://schemas.microsoft.com/office/powerpoint/2010/main" val="329825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E89F7D-5DC8-F001-B23C-4BEAE6403C59}"/>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9C709579-FFF4-8BEF-5188-196520D393E0}"/>
              </a:ext>
            </a:extLst>
          </p:cNvPr>
          <p:cNvSpPr txBox="1"/>
          <p:nvPr/>
        </p:nvSpPr>
        <p:spPr>
          <a:xfrm>
            <a:off x="644434" y="892392"/>
            <a:ext cx="9370423" cy="461665"/>
          </a:xfrm>
          <a:prstGeom prst="rect">
            <a:avLst/>
          </a:prstGeom>
          <a:noFill/>
        </p:spPr>
        <p:txBody>
          <a:bodyPr wrap="square" rtlCol="0">
            <a:spAutoFit/>
          </a:bodyPr>
          <a:lstStyle/>
          <a:p>
            <a:pPr algn="l"/>
            <a:r>
              <a:rPr lang="en-US" sz="1200" b="0" i="0" dirty="0" smtClean="0">
                <a:solidFill>
                  <a:srgbClr val="232323"/>
                </a:solidFill>
                <a:effectLst/>
                <a:latin typeface="Arial" panose="020B0604020202020204" pitchFamily="34" charset="0"/>
                <a:cs typeface="Arial" panose="020B0604020202020204" pitchFamily="34" charset="0"/>
              </a:rPr>
              <a:t>It is used for pallet stacking or de-stacking purpose. Lifting and arm actuation mechanism is motorized/pneumatic type as per application. It is used for wooden or metallic pallet also.</a:t>
            </a:r>
            <a:endParaRPr lang="en-US" sz="1200" b="0" i="0" dirty="0">
              <a:solidFill>
                <a:srgbClr val="232323"/>
              </a:solidFill>
              <a:effectLst/>
              <a:latin typeface="Arial" panose="020B0604020202020204" pitchFamily="34" charset="0"/>
              <a:cs typeface="Arial" panose="020B0604020202020204" pitchFamily="34" charset="0"/>
            </a:endParaRPr>
          </a:p>
        </p:txBody>
      </p:sp>
      <p:sp>
        <p:nvSpPr>
          <p:cNvPr id="8" name="Rectangle 2">
            <a:extLst>
              <a:ext uri="{FF2B5EF4-FFF2-40B4-BE49-F238E27FC236}">
                <a16:creationId xmlns="" xmlns:a16="http://schemas.microsoft.com/office/drawing/2014/main" id="{1199EBCB-0541-C468-DEFA-31ECB2B6B39F}"/>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5CB39C42-4EE8-4BD2-3EE9-62651DEA70C9}"/>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004C83F8-16E6-4116-1CAA-07377E7836B5}"/>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itle 2"/>
          <p:cNvSpPr txBox="1">
            <a:spLocks/>
          </p:cNvSpPr>
          <p:nvPr/>
        </p:nvSpPr>
        <p:spPr>
          <a:xfrm>
            <a:off x="644434" y="396784"/>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Pallet Stacker/De-Stacker</a:t>
            </a:r>
            <a:r>
              <a:rPr lang="en-US" sz="2500" b="1"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t>
            </a:r>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IN"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015820" y="6264748"/>
            <a:ext cx="2579937" cy="369332"/>
          </a:xfrm>
          <a:prstGeom prst="rect">
            <a:avLst/>
          </a:prstGeom>
          <a:noFill/>
        </p:spPr>
        <p:txBody>
          <a:bodyPr wrap="none" rtlCol="0">
            <a:spAutoFit/>
          </a:bodyPr>
          <a:lstStyle/>
          <a:p>
            <a:r>
              <a:rPr lang="en-US" b="1" i="1" u="sng" dirty="0" smtClean="0"/>
              <a:t>Pallet stacker/De-stacker</a:t>
            </a:r>
            <a:endParaRPr lang="en-US" b="1" i="1" u="sng" dirty="0"/>
          </a:p>
        </p:txBody>
      </p:sp>
      <p:pic>
        <p:nvPicPr>
          <p:cNvPr id="5" name="Picture 4"/>
          <p:cNvPicPr>
            <a:picLocks noChangeAspect="1"/>
          </p:cNvPicPr>
          <p:nvPr/>
        </p:nvPicPr>
        <p:blipFill>
          <a:blip r:embed="rId2"/>
          <a:stretch>
            <a:fillRect/>
          </a:stretch>
        </p:blipFill>
        <p:spPr>
          <a:xfrm>
            <a:off x="6139863" y="1437183"/>
            <a:ext cx="5777606" cy="4707678"/>
          </a:xfrm>
          <a:prstGeom prst="rect">
            <a:avLst/>
          </a:prstGeom>
        </p:spPr>
      </p:pic>
      <p:pic>
        <p:nvPicPr>
          <p:cNvPr id="6" name="Picture 5"/>
          <p:cNvPicPr>
            <a:picLocks noChangeAspect="1"/>
          </p:cNvPicPr>
          <p:nvPr/>
        </p:nvPicPr>
        <p:blipFill>
          <a:blip r:embed="rId3"/>
          <a:stretch>
            <a:fillRect/>
          </a:stretch>
        </p:blipFill>
        <p:spPr>
          <a:xfrm>
            <a:off x="722612" y="1437183"/>
            <a:ext cx="5386243" cy="4707677"/>
          </a:xfrm>
          <a:prstGeom prst="rect">
            <a:avLst/>
          </a:prstGeom>
        </p:spPr>
      </p:pic>
    </p:spTree>
    <p:extLst>
      <p:ext uri="{BB962C8B-B14F-4D97-AF65-F5344CB8AC3E}">
        <p14:creationId xmlns:p14="http://schemas.microsoft.com/office/powerpoint/2010/main" val="257867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E89F7D-5DC8-F001-B23C-4BEAE6403C59}"/>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9C709579-FFF4-8BEF-5188-196520D393E0}"/>
              </a:ext>
            </a:extLst>
          </p:cNvPr>
          <p:cNvSpPr txBox="1"/>
          <p:nvPr/>
        </p:nvSpPr>
        <p:spPr>
          <a:xfrm>
            <a:off x="644434" y="892392"/>
            <a:ext cx="9370423" cy="276999"/>
          </a:xfrm>
          <a:prstGeom prst="rect">
            <a:avLst/>
          </a:prstGeom>
          <a:noFill/>
        </p:spPr>
        <p:txBody>
          <a:bodyPr wrap="square" rtlCol="0">
            <a:spAutoFit/>
          </a:bodyPr>
          <a:lstStyle/>
          <a:p>
            <a:pPr algn="l"/>
            <a:r>
              <a:rPr lang="en-US" sz="1200" b="0" i="0" dirty="0" smtClean="0">
                <a:solidFill>
                  <a:srgbClr val="232323"/>
                </a:solidFill>
                <a:effectLst/>
                <a:latin typeface="Arial" panose="020B0604020202020204" pitchFamily="34" charset="0"/>
                <a:cs typeface="Arial" panose="020B0604020202020204" pitchFamily="34" charset="0"/>
              </a:rPr>
              <a:t>It is used for pallet orientation change as per required position.</a:t>
            </a:r>
            <a:endParaRPr lang="en-US" sz="1200" b="0" i="0" dirty="0">
              <a:solidFill>
                <a:srgbClr val="232323"/>
              </a:solidFill>
              <a:effectLst/>
              <a:latin typeface="Arial" panose="020B0604020202020204" pitchFamily="34" charset="0"/>
              <a:cs typeface="Arial" panose="020B0604020202020204" pitchFamily="34" charset="0"/>
            </a:endParaRPr>
          </a:p>
        </p:txBody>
      </p:sp>
      <p:sp>
        <p:nvSpPr>
          <p:cNvPr id="8" name="Rectangle 2">
            <a:extLst>
              <a:ext uri="{FF2B5EF4-FFF2-40B4-BE49-F238E27FC236}">
                <a16:creationId xmlns="" xmlns:a16="http://schemas.microsoft.com/office/drawing/2014/main" id="{1199EBCB-0541-C468-DEFA-31ECB2B6B39F}"/>
              </a:ext>
            </a:extLst>
          </p:cNvPr>
          <p:cNvSpPr>
            <a:spLocks noChangeArrowheads="1"/>
          </p:cNvSpPr>
          <p:nvPr/>
        </p:nvSpPr>
        <p:spPr bwMode="auto">
          <a:xfrm>
            <a:off x="9609667" y="2904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 xmlns:a16="http://schemas.microsoft.com/office/drawing/2014/main" id="{5CB39C42-4EE8-4BD2-3EE9-62651DEA70C9}"/>
              </a:ext>
            </a:extLst>
          </p:cNvPr>
          <p:cNvSpPr/>
          <p:nvPr/>
        </p:nvSpPr>
        <p:spPr>
          <a:xfrm>
            <a:off x="0" y="1"/>
            <a:ext cx="12191999" cy="68579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 xmlns:a16="http://schemas.microsoft.com/office/drawing/2014/main" id="{004C83F8-16E6-4116-1CAA-07377E7836B5}"/>
              </a:ext>
            </a:extLst>
          </p:cNvPr>
          <p:cNvSpPr/>
          <p:nvPr/>
        </p:nvSpPr>
        <p:spPr>
          <a:xfrm>
            <a:off x="101600" y="83128"/>
            <a:ext cx="11998036" cy="66963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itle 2"/>
          <p:cNvSpPr txBox="1">
            <a:spLocks/>
          </p:cNvSpPr>
          <p:nvPr/>
        </p:nvSpPr>
        <p:spPr>
          <a:xfrm>
            <a:off x="644434" y="396784"/>
            <a:ext cx="10972800" cy="49560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Turn table</a:t>
            </a:r>
            <a:r>
              <a:rPr lang="en-US" sz="2500" b="1"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t>
            </a:r>
            <a:r>
              <a:rPr lang="en-US" sz="2500" b="1" u="sng" dirty="0" smtClean="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IN" sz="2500" b="1" u="sng" dirty="0">
              <a:solidFill>
                <a:srgbClr val="0070C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17" name="TextBox 16"/>
          <p:cNvSpPr txBox="1"/>
          <p:nvPr/>
        </p:nvSpPr>
        <p:spPr>
          <a:xfrm>
            <a:off x="2155760" y="6322331"/>
            <a:ext cx="2779479" cy="369332"/>
          </a:xfrm>
          <a:prstGeom prst="rect">
            <a:avLst/>
          </a:prstGeom>
          <a:noFill/>
        </p:spPr>
        <p:txBody>
          <a:bodyPr wrap="none" rtlCol="0">
            <a:spAutoFit/>
          </a:bodyPr>
          <a:lstStyle/>
          <a:p>
            <a:r>
              <a:rPr lang="en-US" b="1" i="1" u="sng" dirty="0" smtClean="0"/>
              <a:t>Turn table with Chain conv.</a:t>
            </a:r>
            <a:endParaRPr lang="en-US" b="1" i="1" u="sng" dirty="0"/>
          </a:p>
        </p:txBody>
      </p:sp>
      <p:pic>
        <p:nvPicPr>
          <p:cNvPr id="5" name="Picture 4"/>
          <p:cNvPicPr>
            <a:picLocks noChangeAspect="1"/>
          </p:cNvPicPr>
          <p:nvPr/>
        </p:nvPicPr>
        <p:blipFill>
          <a:blip r:embed="rId2"/>
          <a:stretch>
            <a:fillRect/>
          </a:stretch>
        </p:blipFill>
        <p:spPr>
          <a:xfrm>
            <a:off x="725981" y="1206048"/>
            <a:ext cx="6504871" cy="5116283"/>
          </a:xfrm>
          <a:prstGeom prst="rect">
            <a:avLst/>
          </a:prstGeom>
        </p:spPr>
      </p:pic>
    </p:spTree>
    <p:extLst>
      <p:ext uri="{BB962C8B-B14F-4D97-AF65-F5344CB8AC3E}">
        <p14:creationId xmlns:p14="http://schemas.microsoft.com/office/powerpoint/2010/main" val="2511503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2568</TotalTime>
  <Words>335</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 Antiqua</vt:lpstr>
      <vt:lpstr>Calibri</vt:lpstr>
      <vt:lpstr>Calibri Light</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Nagesh Nalawade</dc:creator>
  <cp:lastModifiedBy>Anand Mali</cp:lastModifiedBy>
  <cp:revision>540</cp:revision>
  <dcterms:created xsi:type="dcterms:W3CDTF">2024-11-22T03:36:39Z</dcterms:created>
  <dcterms:modified xsi:type="dcterms:W3CDTF">2024-11-29T07:22:17Z</dcterms:modified>
</cp:coreProperties>
</file>